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9"/>
  </p:notesMasterIdLst>
  <p:handoutMasterIdLst>
    <p:handoutMasterId r:id="rId40"/>
  </p:handoutMasterIdLst>
  <p:sldIdLst>
    <p:sldId id="292" r:id="rId2"/>
    <p:sldId id="313" r:id="rId3"/>
    <p:sldId id="314" r:id="rId4"/>
    <p:sldId id="315" r:id="rId5"/>
    <p:sldId id="257" r:id="rId6"/>
    <p:sldId id="259" r:id="rId7"/>
    <p:sldId id="263" r:id="rId8"/>
    <p:sldId id="264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268" r:id="rId17"/>
    <p:sldId id="267" r:id="rId18"/>
    <p:sldId id="272" r:id="rId19"/>
    <p:sldId id="301" r:id="rId20"/>
    <p:sldId id="302" r:id="rId21"/>
    <p:sldId id="270" r:id="rId22"/>
    <p:sldId id="271" r:id="rId23"/>
    <p:sldId id="274" r:id="rId24"/>
    <p:sldId id="273" r:id="rId25"/>
    <p:sldId id="275" r:id="rId26"/>
    <p:sldId id="278" r:id="rId27"/>
    <p:sldId id="283" r:id="rId28"/>
    <p:sldId id="282" r:id="rId29"/>
    <p:sldId id="311" r:id="rId30"/>
    <p:sldId id="281" r:id="rId31"/>
    <p:sldId id="310" r:id="rId32"/>
    <p:sldId id="280" r:id="rId33"/>
    <p:sldId id="279" r:id="rId34"/>
    <p:sldId id="288" r:id="rId35"/>
    <p:sldId id="287" r:id="rId36"/>
    <p:sldId id="289" r:id="rId37"/>
    <p:sldId id="312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008000"/>
    <a:srgbClr val="33CC33"/>
    <a:srgbClr val="FF0000"/>
    <a:srgbClr val="00CC66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5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1200" y="5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r>
              <a:rPr lang="ru-RU"/>
              <a:t>НЕВСКИЙ АНГЕЛ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BF50E8B2-515C-48E9-82AD-B8350A372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r>
              <a:rPr lang="ru-RU"/>
              <a:t>НЕВСКИЙ АНГЕЛ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72A6B9D9-DAF5-4772-AF8A-071F1EE24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3.jpeg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7.jpeg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0.jpe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2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37893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1F182B-A5E5-4F66-BD24-D9793C9436D1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E3C9AC-93CA-427C-A057-3442449856B1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481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4" name="Picture 6" descr="Рисунок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21DE99-EC30-4611-92FB-2F0B63F15A51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91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267200"/>
            <a:ext cx="6172200" cy="4572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smtClean="0"/>
              <a:t>Задачи:</a:t>
            </a:r>
          </a:p>
          <a:p>
            <a:pPr eaLnBrk="1" hangingPunct="1">
              <a:lnSpc>
                <a:spcPct val="80000"/>
              </a:lnSpc>
            </a:pPr>
            <a:r>
              <a:rPr lang="ru-RU" b="1" smtClean="0"/>
              <a:t>Выявить опасения персонала и увидеть (-) от работы добровольцев. </a:t>
            </a:r>
          </a:p>
          <a:p>
            <a:pPr eaLnBrk="1" hangingPunct="1">
              <a:lnSpc>
                <a:spcPct val="80000"/>
              </a:lnSpc>
            </a:pPr>
            <a:r>
              <a:rPr lang="ru-RU" b="1" smtClean="0"/>
              <a:t>Определить и продемонстрировать персоналу преимущества (+) от работы добровольцев.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>
                <a:solidFill>
                  <a:srgbClr val="FF0000"/>
                </a:solidFill>
              </a:rPr>
              <a:t>Обсуждая совместно опасения и преимущества, сотрудники неизбежно придут к общему мнению о перевесе преимуществ. Тогда и выявятся те необходимые действия, которые необходимо осуществить, чтобы максимально избежать недостатков, связанных с приходом добровольцев в организацию и усилить преимущества. </a:t>
            </a:r>
            <a:br>
              <a:rPr lang="ru-RU" sz="800" b="1" smtClean="0">
                <a:solidFill>
                  <a:srgbClr val="FF0000"/>
                </a:solidFill>
              </a:rPr>
            </a:br>
            <a:endParaRPr lang="ru-RU" sz="8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800" b="1" smtClean="0">
                <a:solidFill>
                  <a:srgbClr val="FF0000"/>
                </a:solidFill>
              </a:rPr>
              <a:t>Типичные опасения (-):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Они безответственны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Они имеют скрытые мотивы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Они отнимут много времени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Они потребуют дополнительных материальных затрат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Они увеличат количество конфликтов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Они увидят изнутри наши слабые стороны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Они захотят войти в состав штатного персонала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Они могут изменить наши принципы и имидж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Они не поверят в нашу Миссию </a:t>
            </a:r>
          </a:p>
          <a:p>
            <a:pPr eaLnBrk="1" hangingPunct="1">
              <a:lnSpc>
                <a:spcPct val="80000"/>
              </a:lnSpc>
            </a:pPr>
            <a:endParaRPr lang="ru-RU" sz="800" b="1" smtClean="0"/>
          </a:p>
          <a:p>
            <a:pPr eaLnBrk="1" hangingPunct="1">
              <a:lnSpc>
                <a:spcPct val="80000"/>
              </a:lnSpc>
            </a:pPr>
            <a:r>
              <a:rPr lang="ru-RU" sz="800" b="1" smtClean="0">
                <a:solidFill>
                  <a:srgbClr val="FF0000"/>
                </a:solidFill>
              </a:rPr>
              <a:t>Явные преимущества (+):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Они нас поддержат.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Они расширят наши возможности.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Они сделают то, что мы не успеваем или не можем.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Они увеличат объем нашей помощи и наших услуг.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Они принесут новые решения, идеи и информацию.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Они привлекут дополнительные ресурсы.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Они создадут здоровую конкуренцию.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Они продвинут нашу Миссию в обществе и будут способствовать доверию к нашей работе.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/>
              <a:t>Осознайте и назовите самые сильные аргументы в пользу совместной работы персонала и добровольцев в интересах Миссии организации и ее целей. Предложите персоналу сопоставить эти аргументы с опасениями личностного и делового характера, и Вы получите хорошие шансы для создания благоприятного климата. Тогда основной персонал и добровольцы могут стать коллегами и партнерами, привнося в организацию дух сотрудничества и творчества. </a:t>
            </a:r>
          </a:p>
          <a:p>
            <a:pPr eaLnBrk="1" hangingPunct="1">
              <a:lnSpc>
                <a:spcPct val="80000"/>
              </a:lnSpc>
            </a:pPr>
            <a:endParaRPr lang="ru-RU" sz="800" b="1" smtClean="0"/>
          </a:p>
        </p:txBody>
      </p:sp>
      <p:pic>
        <p:nvPicPr>
          <p:cNvPr id="49158" name="Picture 4" descr="index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715000"/>
            <a:ext cx="574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729EED-A6DC-40C2-83F3-4AD145BC0EA4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501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latin typeface="Times New Roman" pitchFamily="18" charset="0"/>
              </a:rPr>
              <a:t>Чтобы учесть при планировании различные интересы, в разработке кампании по набору добровольцев, как правило,  участвуют представители различных подразделений организации: члены Правления, исполнительный директор, координатор, руководители программ, проектов, служб, сотрудники, активные добровольцы, клиенты. 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Осуществляя планирование, не увлекайтесь формалистикой. Старайтесь сохранять баланс технологического и человеческого подходов.</a:t>
            </a:r>
            <a:endParaRPr lang="ru-RU" smtClean="0">
              <a:latin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</a:rPr>
              <a:t>Помните! Добровольцы нужны там, где требуются неформальные отношения и человеческое тепло, где необходимо творчество и новые идеи, там, где существует преданность делу и вера в него.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Добровольцы останутся там, где их не просто ждут, а там, где созданы условия для их работы и творчества, где продумана и подготовлена организационная система работы, где есть реальные ресурсы для организации их работы и работы с ними.</a:t>
            </a:r>
          </a:p>
        </p:txBody>
      </p:sp>
      <p:pic>
        <p:nvPicPr>
          <p:cNvPr id="50182" name="Picture 4" descr="index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574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42BBE8-4A68-4254-AA91-E199592D1858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512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6" name="Picture 6" descr="Рисунок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4E6F0A-9FF8-4B48-8A8F-EDEF09E0530B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522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latin typeface="Times New Roman" pitchFamily="18" charset="0"/>
              </a:rPr>
              <a:t>Итак, цели и задачи у сотрудников и добровольцев общие. Общими (одинаковыми) могут быть  сферы ответственности (например, оказание поддержки пожилым людям или распространение информации) и  роли (например, лидер или исполнитель), а обязанности - всегда разные! Никогда не дублируйте обязанности оплачиваемых сотрудников и добровольцев!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Заполнение подобной таблицы удобно и полезно для: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планирования добровольческих вакансий и работ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планирования потребностей в человеческих ресурсах в целом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делегирования полномочий персоналу и добровольцам и определения рамок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составления должностных инструкций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обеспечения прозрачности и открытости организации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повседневной работы и проведения мероприятий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формирования отчетов </a:t>
            </a:r>
          </a:p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  <p:pic>
        <p:nvPicPr>
          <p:cNvPr id="52230" name="Picture 4" descr="index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574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BE9B95-5C39-49EA-8869-4F1B3C604676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532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latin typeface="Times New Roman" pitchFamily="18" charset="0"/>
              </a:rPr>
              <a:t>В повседневной работе у сотрудников часто возникает соблазн использовать или занять «праздно шатающегося» добровольца. Однако, добровольцы – не мальчики и девочки на побегушках. Прежде всего, сотрудникам необходимо придерживаться установленных правил и распределенных обязанностей. Тем не менее, в каждой организации случаются такие моменты, когда объявляется полный аврал. Например, при проведении акции.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При описании добровольческой вакансии необходимо дать ей название, например «тренер по физическому развитию подростков», указать требования к добровольцу (пол, возраст, знания и умения), определить временной график работы. Следует также определить условия, которые организация создаст для работы этого добровольца.</a:t>
            </a:r>
          </a:p>
          <a:p>
            <a:pPr eaLnBrk="1" hangingPunct="1"/>
            <a:endParaRPr lang="ru-RU" smtClean="0">
              <a:latin typeface="Times New Roman" pitchFamily="18" charset="0"/>
            </a:endParaRPr>
          </a:p>
          <a:p>
            <a:pPr eaLnBrk="1" hangingPunct="1"/>
            <a:endParaRPr lang="ru-RU" smtClean="0"/>
          </a:p>
          <a:p>
            <a:pPr eaLnBrk="1" hangingPunct="1"/>
            <a:endParaRPr lang="ru-RU" smtClean="0">
              <a:latin typeface="Times New Roman" pitchFamily="18" charset="0"/>
            </a:endParaRP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3254" name="Picture 5" descr="index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574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6" descr="Рисунок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70104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7E54F5-25DC-4584-A89F-8599E549439C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542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1600" smtClean="0">
                <a:latin typeface="Times New Roman" pitchFamily="18" charset="0"/>
              </a:rPr>
              <a:t>Ваше ключевое послание (обращение) может быть размещено в газетах и журналах, на сайтах и в рекламной продукции бизнес компаний, представлено в радиопередаче, или телевизионной программе, на плакатах и постерах, в письмах которые Вы разошлете в разные организации, или разложите в почтовые ящики местных жителей.</a:t>
            </a:r>
            <a:r>
              <a:rPr lang="ru-RU" smtClean="0"/>
              <a:t>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z="1400" smtClean="0">
                <a:solidFill>
                  <a:srgbClr val="FF0000"/>
                </a:solidFill>
                <a:latin typeface="Times New Roman" pitchFamily="18" charset="0"/>
              </a:rPr>
              <a:t>Возможно Вы придете в ВУЗ и Ваше ключевое послание станет основой сообщения о потребности в добровольцах. Вам нужно получить отклик аудитории?!</a:t>
            </a:r>
          </a:p>
        </p:txBody>
      </p:sp>
      <p:pic>
        <p:nvPicPr>
          <p:cNvPr id="54278" name="Picture 5" descr="index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574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60FF12-980A-450A-AF21-A6D4A9FDD8BC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5530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0" y="4267200"/>
            <a:ext cx="5486400" cy="38862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530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pic>
        <p:nvPicPr>
          <p:cNvPr id="55302" name="Picture 8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267200"/>
            <a:ext cx="13350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10" descr="Рисунок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343400"/>
            <a:ext cx="13414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11" descr="Рисунок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791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80C455-1CC6-4C2F-80AE-DC6109D1A5AF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573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67200"/>
          </a:xfrm>
          <a:noFill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latin typeface="Times New Roman" pitchFamily="18" charset="0"/>
              </a:rPr>
              <a:t>Определяя этап привлечения (а они могут меняться в зависимости от новых программ и проектов, от изменения приоритетов и стратегий, от объема имеющихся ресурсов и пр.), организация сможет осуществлять не спонтанный, а продуманный поиск своих добровольцев, сможет объективно выбрать форму набора.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Осуществляйте продуманный поиск добровольцев, имейте в виду, что пожилые люди охотно слушают местные радиопрограммы, а молодые люди отзываются на яркие примеры и возможности для карьерного роста... </a:t>
            </a:r>
          </a:p>
          <a:p>
            <a:pPr eaLnBrk="1" hangingPunct="1"/>
            <a:endParaRPr lang="ru-RU" smtClean="0">
              <a:latin typeface="Times New Roman" pitchFamily="18" charset="0"/>
            </a:endParaRP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7350" name="Picture 6" descr="index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574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 descr="Рисунок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6858000"/>
            <a:ext cx="25114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2B7949-EEB6-47D7-BCC9-1AA1FDA4C162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563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6326" name="Picture 6" descr="Рисунок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FC7EFD-F7B1-49BB-8C6A-BE35ED903DDA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99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44" name="Picture 8" descr="Рисунок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3434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A9FD2F-B134-4D27-9412-ED12B175EDC8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583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419600"/>
            <a:ext cx="5486400" cy="4419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Привлекая людей к работе в Вашей организации, Вам необходимо не только ясно и понятно объяснять, для какой конкретной работы нужны добровольные помощники, но, прежде всего, объяснять цели этой работы. Кому поможет то, что, Вы намерены делать с помощью добровольцев? Участниками, каких общественных процессов становятся Ваши добровольцы? Что изменится в обществе в результате действий организации и, конкретно, благодаря работе добровольцев?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Кроме этого, Вам необходимо продумать, чем привлечь добровольцев к деятельности Вашей организации? В чем состоит привлекательность Вашей организации по сравнению с множеством других? Если такой особой привлекательности пока нет, нужно ее создать.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Возможно, в Вашей организации есть особые традиции, которые можно распространить на добровольцев. Может быть, для добровольцев Вы можете предложить какие-то интересные формы работы, например клубы по интересам, лаборатории идей и инноваций, где могут проявиться способности каждого. Сформулируйте, что может измениться в жизни добровольца в лучшую сторону, если он придет в Вашу организацию. Например, с какими интересными людьми он познакомится, какие новые знания получит? Может быть, в вашей организации предусмотрены какие-либо особые услуги, особая символика для добровольцев или специальная форма. Решите, целесообразно ли добровольцам иметь удостоверения Вашей организации. 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latin typeface="Times New Roman" pitchFamily="18" charset="0"/>
            </a:endParaRPr>
          </a:p>
        </p:txBody>
      </p:sp>
      <p:pic>
        <p:nvPicPr>
          <p:cNvPr id="58374" name="Picture 4" descr="index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574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528E10-C5C7-48DE-8676-661CBFFF978F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593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1400" smtClean="0">
                <a:latin typeface="Times New Roman" pitchFamily="18" charset="0"/>
              </a:rPr>
              <a:t>Нас окружают люди, имеющие множество полезных ресурсов. Ихнужно только позвать, попросить о помощи и показать, что они получат, если отзовутся.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</a:rPr>
              <a:t>Не стоит забывать, что для осуществления поиска и привлечения добровольцев обязательно потребуются ресурсы. Возможно, потребуется оплатить рекламу, или издать дополнительные буклеты о деятельности организации и т.д. Необходимо определить, какие это ресурсы, и каковы их источники. </a:t>
            </a:r>
          </a:p>
          <a:p>
            <a:pPr eaLnBrk="1" hangingPunct="1"/>
            <a:endParaRPr lang="ru-RU" sz="1400" smtClean="0">
              <a:latin typeface="Times New Roman" pitchFamily="18" charset="0"/>
            </a:endParaRPr>
          </a:p>
        </p:txBody>
      </p:sp>
      <p:pic>
        <p:nvPicPr>
          <p:cNvPr id="59398" name="Picture 4" descr="index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574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BD6E90-D19D-4F98-8FDA-223345EC6965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6042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latin typeface="Times New Roman" pitchFamily="18" charset="0"/>
              </a:rPr>
              <a:t>Ясность целей, задач, методов работы и планов организации способствует ясному изложению стандартов и критериев ее деятельности, в т.ч. в информационной и рекламной и информационной продукции для привлечения добровольцев. Осуществив работу по определению и формулированию всех этих аспектов, после первой же полноценной кампании по набору добровольцев, Вы увидите, какой ясной и прозрачной стала деятельность Вашей организации и для сотрудников, и для добровольцев, и для клиентов, и для партнеров, и для спонсоров.</a:t>
            </a:r>
          </a:p>
          <a:p>
            <a:pPr eaLnBrk="1" hangingPunct="1"/>
            <a:endParaRPr lang="ru-RU" smtClean="0">
              <a:latin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</a:rPr>
              <a:t>Вовлекая людей в добровольную работу, необходимо декларировать ее смысл, ценности, цели, особенности и возможности. Помните! Люди заняты своими делами, проблемами, интересами! Что и как Вы должны сказать им, чтобы они предпочли Ваши интересы своим? Ясность в формулировании целей, задач, методов работы и планов способствует ясному изложению правил и критериев в рекламной и информационной продукции для привлечения добровольцев. </a:t>
            </a:r>
          </a:p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  <p:pic>
        <p:nvPicPr>
          <p:cNvPr id="60422" name="Picture 4" descr="index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574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B00BAD-AC70-4895-A073-2E5CB5FD145C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614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343400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                      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latin typeface="Times New Roman" pitchFamily="18" charset="0"/>
              </a:rPr>
              <a:t>Во-первых, независимо от возраста, пола и профессии, социального статуса и личных качеств, люди хотят быть полезными, а значит, могут стать добровольцами. Во-вторых, каждый человек имеет личные потребности и социальные мотивы, удовлетворения которых он ищет где угодно, пока не находит.</a:t>
            </a:r>
          </a:p>
          <a:p>
            <a:pPr eaLnBrk="1" hangingPunct="1"/>
            <a:endParaRPr lang="ru-RU" smtClean="0">
              <a:latin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</a:rPr>
              <a:t>Задача лидеров на этапе отбора найти полезного добровольца для необходимой работы. У потенциального добровольца задача - найти полезную и интересную для него область деятельности. Важно адекватно соединить эти интересы в момент отбора.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Добровольчество – это уникальная возможность для человека совместить удовлетворение своих личных потребностей с потребностями общества. Поэтому общественные и некоммерческие организации – самая благоприятная среда для развития добровольчества.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Высокие цели и минимум бюрократии, неформальное общение и наглядность результатов работы, многообразие возможностей для самореализации и поддержка единомышленников – все это притягивает активных людей.</a:t>
            </a:r>
          </a:p>
          <a:p>
            <a:pPr eaLnBrk="1" hangingPunct="1"/>
            <a:endParaRPr lang="ru-RU" smtClean="0">
              <a:latin typeface="Times New Roman" pitchFamily="18" charset="0"/>
            </a:endParaRP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61446" name="Picture 7" descr="index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574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9EF6E2-F078-4380-BA4A-CBD1780D8595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624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1400" smtClean="0">
                <a:latin typeface="Times New Roman" pitchFamily="18" charset="0"/>
              </a:rPr>
              <a:t>Рассмотрим соотношение индивидуальных и групповых мотивов добровольцев с типовыми основными потребностями в </a:t>
            </a:r>
            <a:r>
              <a:rPr lang="ru-RU" sz="1400" b="1" u="sng" smtClean="0">
                <a:latin typeface="Times New Roman" pitchFamily="18" charset="0"/>
              </a:rPr>
              <a:t>приложении 6. </a:t>
            </a:r>
          </a:p>
          <a:p>
            <a:pPr eaLnBrk="1" hangingPunct="1"/>
            <a:endParaRPr lang="ru-RU" sz="1400" smtClean="0">
              <a:latin typeface="Times New Roman" pitchFamily="18" charset="0"/>
            </a:endParaRPr>
          </a:p>
          <a:p>
            <a:pPr eaLnBrk="1" hangingPunct="1"/>
            <a:r>
              <a:rPr lang="ru-RU" sz="1400" smtClean="0">
                <a:latin typeface="Times New Roman" pitchFamily="18" charset="0"/>
              </a:rPr>
              <a:t>Как видно из таблицы, мотивы человека и группы, соотносящиеся с каждой из пяти потребностей, сходны. При этом групповые мотивы работают на усиление индивидуальных. 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</a:rPr>
              <a:t>Таким образом, осознавая основные потребности и понимая мотивы человека, мы можем открывать для него возможности достижения его интересов через участие в группе. В этом случае, идентичная для потенциального добровольца группа, является своеобразным универсальным ресурсом, увеличивающим его возможности. </a:t>
            </a:r>
          </a:p>
          <a:p>
            <a:pPr eaLnBrk="1" hangingPunct="1"/>
            <a:endParaRPr lang="ru-RU" sz="1400" smtClean="0">
              <a:latin typeface="Times New Roman" pitchFamily="18" charset="0"/>
            </a:endParaRPr>
          </a:p>
        </p:txBody>
      </p:sp>
      <p:pic>
        <p:nvPicPr>
          <p:cNvPr id="62470" name="Picture 4" descr="index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574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D5A940-00EC-4DD4-B279-8777CD921BCB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634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3494" name="Picture 6" descr="Рисунок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88C001-C7BB-433B-9226-5D55C7C9678B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645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latin typeface="Times New Roman" pitchFamily="18" charset="0"/>
              </a:rPr>
              <a:t>Любой отбор добровольцев начинается с собеседования. Форма собеседования может быть индивидуальная и групповая. Для отбора добровольцев можно использовать и другие способы: наведение справок, просьба представить рекомендации, проба в работе и другие.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Если доброволец проходит отбор, не откладывайте в долгий ящик следующий контакт с ним, назначайте следующую встречу как можно быстрее (ориентируйтесь на его возможности).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Если Вы отказываете потенциальному добровольцу, то продумайте форму, в которой это лучше сделать. Если человек не соответствует требованиям, не бойтесьотказать, но лучше предложите ему другую работу, или ориентируйте на работу в другой организации.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Предусматривайте необходимые затраты для проведения отбора и выявления мотиваций. Помните, что если Вы захотите пригласить специалиста высокого уровня, то его работа стоит дорого – или ищите финансы, или предложите специалисту стать добровольцем Вашей организации (но тогда предусмотрите затраты и на это). </a:t>
            </a:r>
          </a:p>
          <a:p>
            <a:pPr eaLnBrk="1" hangingPunct="1"/>
            <a:endParaRPr lang="ru-RU" smtClean="0"/>
          </a:p>
        </p:txBody>
      </p:sp>
      <p:pic>
        <p:nvPicPr>
          <p:cNvPr id="64518" name="Picture 4" descr="index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574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ED0924-CB2B-4A6D-8D80-1923404ED158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655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95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ПРЕДПОТЧТЕНИЯ ОТДАЮТСЯ ТЕМ ЛЮДЯМ, КОТОРЫЕ: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Осознанно сделали выбор в пользу добровольческой активности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Хотят помогать другим людям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Жизнелюбивы и жизнерадостны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Честны, ответственны, им можно доверять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Имеют хорошее физическое состояние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Дружелюбны и коммуникабельны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Имеют опыт общения и работы с разными людьми 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ПРЕПЯТСТВИЯМИ ДЛЯ ДОБРОВОЛЬНОЙ РАБОТЫ ЯВЛЯЮТСЯ: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Нереальные ожидания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Неадекватные представления о своих способностях и самооценка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Необходимость решать собственные проблемы в первую очередь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Всякого рода зависимости (наркотики, алкоголь и др.)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Неуравновешенность, психические заболевания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Шовинизм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                                                                                                                     </a:t>
            </a:r>
          </a:p>
        </p:txBody>
      </p:sp>
      <p:pic>
        <p:nvPicPr>
          <p:cNvPr id="65542" name="Picture 4" descr="index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574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7B0AD1-1E9C-4265-93ED-8F43E2758EA6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665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latin typeface="Times New Roman" pitchFamily="18" charset="0"/>
              </a:rPr>
              <a:t>По мере предоставления добровольцам информации, ориентируйте их на тот или иной вид деятельности, на возможности проходить обучение, на новые перспективы работы, на возможность работы в других организациях и т.д. Предусмотрите дополнительное количество информационной и рекламной продукции Вашей организации для информирования добровольцев.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Продумайте также методы доведения до добровольцев текущей информации организации. Собрания, круглые столы, дискуссии и мозговые штурмы, презентации новых программ и проектов – все эти методы эффективны для того, чтобы Ваши добровольцы были в курсе дел.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Не забывайте и наглядную информацию на стенах Вашего офиса. Она может быть не только делового характера, но и затрагивать жизнь команды. Стены тоже должны работать! </a:t>
            </a:r>
          </a:p>
          <a:p>
            <a:pPr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</a:rPr>
              <a:t>Учитывайте возраст Ваших добровольцев, предоставляя им ту, или иную информацию. Для детей и пожилых людей необходимо разрабатывать специальные простые листовки и буклеты!</a:t>
            </a:r>
          </a:p>
        </p:txBody>
      </p:sp>
      <p:pic>
        <p:nvPicPr>
          <p:cNvPr id="66566" name="Picture 4" descr="index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574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A87F0D-28BF-47E7-A208-53BB57EC6E65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675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8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7590" name="Picture 9" descr="Рисунок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4932F8-7A4F-44CC-89C3-BCD12969B6FA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409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8" name="Picture 8" descr="Рисунок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3434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561F08-1ACA-4F2E-9F60-1B0EF79DD1DE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686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8614" name="Picture 6" descr="Рисунок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247012-9C7F-4BF4-8CBB-D4C5C08078E9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696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9638" name="Picture 6" descr="Рисунок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A68376-B425-440A-A135-B605330D193B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419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pic>
        <p:nvPicPr>
          <p:cNvPr id="41991" name="Picture 7" descr="Рисунок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3434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D6A1B9-C245-4DB6-B882-950A5A25677A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30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pic>
        <p:nvPicPr>
          <p:cNvPr id="43013" name="Picture 6" descr="Рисунок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343400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1DF472-1410-41D5-84D5-3EAFA26E4E3C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440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pic>
        <p:nvPicPr>
          <p:cNvPr id="44037" name="Picture 6" descr="Рисунок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343400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FC939F-3258-416C-8BA8-E30742A5B7F2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450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1400" smtClean="0">
                <a:latin typeface="Times New Roman" pitchFamily="18" charset="0"/>
              </a:rPr>
              <a:t>Чтобы разобраться в этом, ответьте на вопросы в </a:t>
            </a:r>
            <a:r>
              <a:rPr lang="ru-RU" sz="1400" b="1" u="sng" smtClean="0">
                <a:latin typeface="Times New Roman" pitchFamily="18" charset="0"/>
              </a:rPr>
              <a:t>приложении 1</a:t>
            </a:r>
            <a:r>
              <a:rPr lang="ru-RU" sz="1400" smtClean="0">
                <a:latin typeface="Times New Roman" pitchFamily="18" charset="0"/>
              </a:rPr>
              <a:t> и определите готовность Вашей организации к вовлечению в ее деятельность добровольцев. 10 вопросов, предлагаемые Вам в таблице являются по сути канвой плана, который Вам необходимо сформировать, если Ваша организация намерена начинать, или развивать работу с добровольцами. </a:t>
            </a:r>
          </a:p>
          <a:p>
            <a:pPr eaLnBrk="1" hangingPunct="1"/>
            <a:endParaRPr lang="ru-RU" sz="1400" smtClean="0">
              <a:latin typeface="Times New Roman" pitchFamily="18" charset="0"/>
            </a:endParaRPr>
          </a:p>
          <a:p>
            <a:pPr eaLnBrk="1" hangingPunct="1"/>
            <a:r>
              <a:rPr lang="ru-RU" sz="1400" smtClean="0">
                <a:latin typeface="Times New Roman" pitchFamily="18" charset="0"/>
              </a:rPr>
              <a:t>Ответив самим себе на этапе планирования, каковы Ваши планы и возможности для работы с добровольцами, каковы Ваши ожидания от добровольцев, имеете ли Вы источники ресурсов для работы с добровольцами, Вы будете в дальнейшем уверенно и успешно осуществлять работу с добровольцами.</a:t>
            </a:r>
          </a:p>
          <a:p>
            <a:pPr eaLnBrk="1" hangingPunct="1"/>
            <a:endParaRPr lang="ru-RU" sz="1400" smtClean="0">
              <a:latin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45062" name="Picture 4" descr="index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574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A45234-5031-4981-AC5D-3CDC1A3729C9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60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343400"/>
          </a:xfrm>
          <a:noFill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latin typeface="Times New Roman" pitchFamily="18" charset="0"/>
              </a:rPr>
              <a:t>Очевидно, что для достижения общего видения в этой области, требуется ряд совместных действий. </a:t>
            </a:r>
          </a:p>
          <a:p>
            <a:pPr eaLnBrk="1" hangingPunct="1"/>
            <a:endParaRPr lang="ru-RU" sz="800" smtClean="0">
              <a:latin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</a:rPr>
              <a:t>Основными являются следующие: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Определить и обосновать необходимость работыдобровольцев в организации.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Рассмотреть предложения лидеров, персонала, добровольцев по этому поводу.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Увидеть (+) и (-) прихода добровольцев.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Выработать политику и регламент работы с добровольцами.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Сформировать план работ по привлечению добровольцев.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Определить ответственность за организацию добровольной работы и работу с добровольцами на этапах: привлечения, подготовки, сопровождения.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Определить возможные потребности добровольцев в информации и обучении.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Определить потребности в ресурсах.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Принять необходимые решения.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Реализовать план. </a:t>
            </a:r>
          </a:p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  <p:pic>
        <p:nvPicPr>
          <p:cNvPr id="46086" name="Picture 4" descr="index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574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НЕВСКИЙ АНГЕЛ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26B2D5-6AB5-409B-87EF-33D934BD1EEA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471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latin typeface="Times New Roman" pitchFamily="18" charset="0"/>
              </a:rPr>
              <a:t>Результатом этой работы может стать так называемый "Перспективный перечень добровольческих работ", в который Вы занесете все виды работ, которые можете поручать добровольцам. Раздайте этот документ сотрудникам и добровольцам Вашей организации и предложите им принять участие в кампании по привлечению добровольцев.</a:t>
            </a:r>
          </a:p>
          <a:p>
            <a:pPr eaLnBrk="1" hangingPunct="1"/>
            <a:endParaRPr lang="ru-RU" smtClean="0">
              <a:latin typeface="Times New Roman" pitchFamily="18" charset="0"/>
            </a:endParaRP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47110" name="Picture 7" descr="index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574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8" descr="Рисунок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7038" y="6307138"/>
            <a:ext cx="312102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НЕВСКИЙ АНГЕЛ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61FD9-4F7A-43E9-9D98-39FD190A27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НЕВСКИЙ АНГЕЛ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52CE9-2B67-4861-BC15-482515C9E6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НЕВСКИЙ АНГЕЛ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99D38-4FF9-4392-B935-014E3A2AA1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НЕВСКИЙ АНГЕЛ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08257-4DCE-44E6-BAE8-59F337C557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НЕВСКИЙ АНГЕЛ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CB623-E6EA-4D22-B920-FD31D52627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НЕВСКИЙ АНГЕЛ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17252-0B49-413E-BFF9-F13118E111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НЕВСКИЙ АНГЕЛ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8410B-FD9E-4D50-B76D-A00D2A1501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НЕВСКИЙ АНГЕЛ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A9B5C-D9D7-42D5-9A12-06E9E4D2B9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НЕВСКИЙ АНГЕЛ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DB605-D567-46F3-8CD2-2C6009224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НЕВСКИЙ АНГЕЛ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B9151-1F0F-496F-98AF-F595137709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НЕВСКИЙ АНГЕЛ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D9B0C-1116-4955-9B8A-90D4FD911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НЕВСКИЙ АНГЕЛ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898E5D-B1D2-4702-A083-9BDA1B3B8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brovolec-rf.r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838200"/>
          </a:xfrm>
        </p:spPr>
        <p:txBody>
          <a:bodyPr/>
          <a:lstStyle/>
          <a:p>
            <a:pPr algn="ctr" eaLnBrk="1" hangingPunct="1"/>
            <a:r>
              <a:rPr lang="ru-RU" sz="2000" b="1" smtClean="0"/>
              <a:t/>
            </a:r>
            <a:br>
              <a:rPr lang="ru-RU" sz="2000" b="1" smtClean="0"/>
            </a:br>
            <a:endParaRPr lang="ru-RU" sz="2000" b="1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6400800" cy="2286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chemeClr val="folHlink"/>
                </a:solidFill>
              </a:rPr>
              <a:t>Добровольцы в деятельности некоммерческих организаций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folHlink"/>
                </a:solidFill>
              </a:rPr>
              <a:t>   ПРИВЛЕЧЕНИЕ ДОБРОВОЛЬЦЕВ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solidFill>
                <a:schemeClr val="folHlink"/>
              </a:solidFill>
            </a:endParaRPr>
          </a:p>
        </p:txBody>
      </p:sp>
      <p:pic>
        <p:nvPicPr>
          <p:cNvPr id="3079" name="Picture 7" descr="Крыло-белое-легкое без задн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248400"/>
            <a:ext cx="609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 descr="https://encrypted-tbn2.gstatic.com/images?q=tbn:ANd9GcQupbGb-tzqF6oYjFs7U13YzvcTwkWiZx4m8x_4-nj-O9CiGK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429000"/>
            <a:ext cx="1676400" cy="1866900"/>
          </a:xfrm>
          <a:prstGeom prst="rect">
            <a:avLst/>
          </a:prstGeom>
          <a:noFill/>
        </p:spPr>
      </p:pic>
      <p:pic>
        <p:nvPicPr>
          <p:cNvPr id="3091" name="Picture 19" descr="https://encrypted-tbn0.gstatic.com/images?q=tbn:ANd9GcRNLzF3MgXfqIBOpBN0ZYg-ZYAIOeeg78ZRGJslPoxcuGB0XsFq_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286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   </a:t>
            </a:r>
            <a:r>
              <a:rPr lang="ru-RU" b="1" dirty="0" smtClean="0"/>
              <a:t>Важные вопросы</a:t>
            </a:r>
            <a:endParaRPr lang="ru-RU" dirty="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382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000" smtClean="0"/>
              <a:t>Для чего Вашей организации нужны добровольцы, и нужны ли они в принципе?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000" smtClean="0"/>
              <a:t>Что они будут делать в Вашей организации? Вы рассчитываете, что работа добровольцев увеличит возможности Вашей организации, укрепит ее имидж, расширит спектр услуг клиентам?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000" smtClean="0"/>
              <a:t>Кто из Вашей команды может посвятить свое время тем добровольцам, которые придут к Вам?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000" smtClean="0"/>
              <a:t>Как Вы будете фиксировать их ответственность перед Вашей организацией?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000" smtClean="0"/>
              <a:t>Наконец, сколько будет стоить организация добровольной работы людей и работа с добровольцами? 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5791200" y="6248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none" dirty="0">
                <a:solidFill>
                  <a:srgbClr val="FFFF99"/>
                </a:solidFill>
              </a:rPr>
              <a:t>См. приложение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2296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dirty="0" smtClean="0"/>
              <a:t>    </a:t>
            </a:r>
            <a:r>
              <a:rPr lang="ru-RU" b="1" dirty="0" smtClean="0"/>
              <a:t>Разработанный регламент  политики работы с добровольцами и организационные методики и технологии, используемые в </a:t>
            </a:r>
            <a:r>
              <a:rPr lang="ru-RU" b="1" dirty="0" smtClean="0"/>
              <a:t>организации</a:t>
            </a:r>
            <a:r>
              <a:rPr lang="ru-RU" b="1" dirty="0" smtClean="0"/>
              <a:t>, </a:t>
            </a:r>
            <a:r>
              <a:rPr lang="ru-RU" b="1" dirty="0" smtClean="0"/>
              <a:t>поддерживающей добровольчество, помогут </a:t>
            </a:r>
            <a:r>
              <a:rPr lang="ru-RU" b="1" dirty="0" smtClean="0"/>
              <a:t>представить людям (и добровольцам, и сотрудникам) те реальные условия, в которых им предлагается работать. 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   </a:t>
            </a:r>
            <a:r>
              <a:rPr lang="ru-RU" b="1" dirty="0" smtClean="0"/>
              <a:t>Задача для ОМС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629400" cy="1412875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При планировании добровольческих работ лидерам организации необходимо увидеть и определить: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153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1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000" smtClean="0"/>
              <a:t>области деятельности организации, которые необходимо развивать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000" smtClean="0"/>
              <a:t>программы, проекты, акции, мероприятия, которые впрямую решают поставленные организацией задачи, но не имеют достаточных человеческих ресурсов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000" smtClean="0"/>
              <a:t>общие виды работ, которые не требуют постоянной занятости, полноценной нагрузки, повседневной занятости, но обременительны для имеющегося персонала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000" smtClean="0"/>
              <a:t>услуги и виды работ для клиентов, которые необходимо расширять, и которые могут выполнять добровольцы при определенной подготовке и обучении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5181600" y="6248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none">
                <a:solidFill>
                  <a:srgbClr val="FFFF99"/>
                </a:solidFill>
              </a:rPr>
              <a:t>См. приложение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899275" cy="1717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На этапе подготовки персонала к приходу добровольцев существует  два важных компонента:</a:t>
            </a:r>
            <a:br>
              <a:rPr lang="ru-RU" sz="2800" b="1" dirty="0" smtClean="0"/>
            </a:br>
            <a:endParaRPr lang="ru-RU" sz="2800" b="1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209800"/>
            <a:ext cx="7010400" cy="3581400"/>
          </a:xfrm>
        </p:spPr>
        <p:txBody>
          <a:bodyPr>
            <a:normAutofit fontScale="92500"/>
          </a:bodyPr>
          <a:lstStyle/>
          <a:p>
            <a:pPr eaLnBrk="1" hangingPunct="1"/>
            <a:endParaRPr lang="ru-RU" b="1" dirty="0" smtClean="0"/>
          </a:p>
          <a:p>
            <a:pPr eaLnBrk="1" hangingPunct="1">
              <a:buClr>
                <a:schemeClr val="tx1"/>
              </a:buClr>
            </a:pPr>
            <a:r>
              <a:rPr lang="ru-RU" b="1" dirty="0" smtClean="0"/>
              <a:t>Выявить опасения персонала и увидеть (-) от работы добровольцев.</a:t>
            </a:r>
            <a:r>
              <a:rPr lang="ru-RU" dirty="0" smtClean="0"/>
              <a:t>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ru-RU" sz="1400" dirty="0" smtClean="0"/>
          </a:p>
          <a:p>
            <a:pPr eaLnBrk="1" hangingPunct="1">
              <a:buClr>
                <a:schemeClr val="tx1"/>
              </a:buClr>
            </a:pPr>
            <a:r>
              <a:rPr lang="ru-RU" b="1" dirty="0" smtClean="0"/>
              <a:t>Определить и продемонстрировать персоналу преимущества (+) от работы добровольцев.</a:t>
            </a:r>
          </a:p>
          <a:p>
            <a:pPr eaLnBrk="1" hangingPunct="1"/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19200"/>
            <a:ext cx="7010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dirty="0" smtClean="0"/>
              <a:t>Продуманная подготовка персонала поможет минимизировать конфликты и повысить эффективность работы добровольцев в организации.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dirty="0" smtClean="0"/>
              <a:t>Эту функцию целесообразно закрепить за менеджером, организатором, или координатором по работе с добровольцами. Важно, чтобы руководитель и основные лидеры/менеджеры организации были его помощниками в этой подготовке.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95400"/>
            <a:ext cx="7010400" cy="3657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 Фаза планирования позволяет руководству организации и штатным сотрудникам выяснить свои ожидания от работы добровольцев. Она дает возможность заранее устранить неясности и проблемы.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25" y="627063"/>
            <a:ext cx="6899275" cy="1125537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ФОРМИРОВАНИЕ ДОБРОВОЛЬЧЕСКИХ ВАКАНСИЙ</a:t>
            </a:r>
            <a:endParaRPr lang="ru-RU" sz="2800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828800"/>
            <a:ext cx="7010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smtClean="0"/>
              <a:t>Чем точнее определены роли и подробнее сформулированы обязанности персонала и добровольцев, тем меньше неразберихи в повседневной работе и выше социальный эффект организации.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smtClean="0"/>
              <a:t>Важно увидеть общие цели и задачи персонала и добровольцев - это цели и задачи самой организации. Не менее важно определить сферы ответственности, роли и подчиненность сотрудников и добровольцев,  разделить  их обязанности.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Пример рабочей таблицы:</a:t>
            </a:r>
          </a:p>
        </p:txBody>
      </p:sp>
      <p:graphicFrame>
        <p:nvGraphicFramePr>
          <p:cNvPr id="27752" name="Group 104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824788" cy="3678622"/>
        </p:xfrm>
        <a:graphic>
          <a:graphicData uri="http://schemas.openxmlformats.org/drawingml/2006/table">
            <a:tbl>
              <a:tblPr/>
              <a:tblGrid>
                <a:gridCol w="1060450"/>
                <a:gridCol w="1352550"/>
                <a:gridCol w="1352550"/>
                <a:gridCol w="1354138"/>
                <a:gridCol w="1352550"/>
                <a:gridCol w="1352550"/>
              </a:tblGrid>
              <a:tr h="1066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Цель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Задачи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Сферы ответст-венности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Роль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Обязан-ности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Подчине-ние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</a:tr>
              <a:tr h="45710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СОТРУДНИКИ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1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78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ДОБРОВОЛЬЦЫ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5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53" name="Text Box 105"/>
          <p:cNvSpPr txBox="1">
            <a:spLocks noChangeArrowheads="1"/>
          </p:cNvSpPr>
          <p:nvPr/>
        </p:nvSpPr>
        <p:spPr bwMode="auto">
          <a:xfrm>
            <a:off x="5791200" y="6248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none">
                <a:solidFill>
                  <a:srgbClr val="FFFF99"/>
                </a:solidFill>
              </a:rPr>
              <a:t>См. приложение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629400" cy="955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500" b="1" dirty="0" smtClean="0"/>
              <a:t>Описание добровольческих вакансий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ru-RU" smtClean="0"/>
              <a:t>Описание добровольческих вакансий поможет Вам уверенно проводить кампанию по набору добровольцев, направлять заявки в Добровольческий Центр, или Агентство, участвовать  в ярмарке добровольческих вакансий, проводить  выступления и презентации, работать со СМИ и т. д.).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477000" cy="14478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Ключевое послание для добровольцев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 dirty="0" smtClean="0"/>
              <a:t>Четко и кратко изложите: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000" dirty="0" smtClean="0"/>
              <a:t>В чем смысл добровольной работы в Вашей организации в целом и участия добровольцев в конкретном проекте?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000" dirty="0" smtClean="0"/>
              <a:t>Каковы цели добровольной работы в Вашей организации, цели добровольческого проекта?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000" dirty="0" smtClean="0"/>
              <a:t>В чем привлекательность Вашего проекта для добровольцев?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000" dirty="0" smtClean="0"/>
              <a:t>Что будут делать добровольцы?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000" dirty="0" smtClean="0"/>
              <a:t>Кому поможет то, что будут делать добровольцы?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000" dirty="0" smtClean="0"/>
              <a:t>Что изменится в результате этих действий жизни людей, в обществе, в Вашей организации?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000" dirty="0" smtClean="0"/>
              <a:t>Что может измениться в жизни добровольцев, если они будут работать в Вашей организации, примут участие в проекте?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000" dirty="0" smtClean="0"/>
              <a:t>Что Ваша организация может предложить добровольцам, какие возможности?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4255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Добровольчество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Л.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Саламон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С.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Соколовски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М.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Хэдокк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2011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537075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buFontTx/>
              <a:buNone/>
            </a:pPr>
            <a:r>
              <a:rPr lang="ru-RU" altLang="ru-RU" dirty="0" smtClean="0"/>
              <a:t>  </a:t>
            </a:r>
            <a:r>
              <a:rPr lang="ru-RU" altLang="ru-RU" dirty="0" smtClean="0"/>
              <a:t>Добровольчество – это добровольная </a:t>
            </a:r>
            <a:r>
              <a:rPr lang="ru-RU" altLang="ru-RU" dirty="0" smtClean="0"/>
              <a:t>неоплачиваемая социально-значимая работа физических лиц, которая выполняется в интересах отдельной организации или индивидуальных получателей помощи, не относящимся к членам их семей</a:t>
            </a:r>
            <a:r>
              <a:rPr lang="ru-RU" alt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Добровольная деятельность </a:t>
            </a:r>
            <a:r>
              <a:rPr lang="ru-RU" dirty="0"/>
              <a:t>представляет собой самую распространенную форму неоплачиваемого труда в рамках некоммерческого сектора, которая все активнее признается научным сообществом, а также политическими кругами.</a:t>
            </a:r>
          </a:p>
          <a:p>
            <a:pPr algn="ctr" eaLnBrk="1" hangingPunct="1">
              <a:buFontTx/>
              <a:buNone/>
            </a:pPr>
            <a:endParaRPr lang="ru-RU" altLang="ru-RU" dirty="0" smtClean="0"/>
          </a:p>
          <a:p>
            <a:pPr algn="ctr" eaLnBrk="1" hangingPunct="1">
              <a:buFontTx/>
              <a:buNone/>
            </a:pPr>
            <a:endParaRPr lang="ru-RU" altLang="ru-RU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dirty="0" smtClean="0">
                <a:solidFill>
                  <a:srgbClr val="FF0000"/>
                </a:solidFill>
              </a:rPr>
              <a:t>Формальное</a:t>
            </a:r>
          </a:p>
          <a:p>
            <a:pPr algn="ctr" eaLnBrk="1" hangingPunct="1">
              <a:buFontTx/>
              <a:buNone/>
            </a:pPr>
            <a:r>
              <a:rPr lang="ru-RU" altLang="ru-RU" dirty="0" smtClean="0">
                <a:solidFill>
                  <a:srgbClr val="FF0000"/>
                </a:solidFill>
              </a:rPr>
              <a:t>Неформальное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8077200" cy="40386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ru-RU" sz="2400" smtClean="0"/>
              <a:t>На практике встречаются и оригинальные  способы привлечения добровольцев. В Сан-Франциско в рамках кампании по привлечению добровольцев к посадке деревьев была изготовлена серия футболок с надписью «Волонтёрство — это сексуально»; на остановках общественного транспорта размещены поддерживающие постеры. Разработкой креатива и изготовлением постеров занималось агентство Goodby , Silverstein &amp; Partners. </a:t>
            </a:r>
          </a:p>
          <a:p>
            <a:pPr eaLnBrk="1" hangingPunct="1"/>
            <a:endParaRPr lang="ru-RU" sz="240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477000" cy="14478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Способы привлечения добровольцев</a:t>
            </a: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7315200" cy="1219200"/>
          </a:xfrm>
        </p:spPr>
        <p:txBody>
          <a:bodyPr/>
          <a:lstStyle/>
          <a:p>
            <a:pPr eaLnBrk="1" hangingPunct="1"/>
            <a:r>
              <a:rPr lang="ru-RU" sz="3200" b="1" smtClean="0"/>
              <a:t>Этапы привлечения добровольческих ресурсов в НКО: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05000"/>
            <a:ext cx="7010400" cy="4191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b="1" smtClean="0"/>
              <a:t>I. НАБОР - Формирование добровольческих ресурсов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b="1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b="1" smtClean="0"/>
              <a:t>II. ВОСПОЛНЕНИЕ - Сохранение стабильности добровольческих ресурсов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b="1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b="1" smtClean="0"/>
              <a:t>III. РАЗВИТИЕ - Увеличение добровольческих ресурсов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899275" cy="1295400"/>
          </a:xfrm>
        </p:spPr>
        <p:txBody>
          <a:bodyPr/>
          <a:lstStyle/>
          <a:p>
            <a:pPr eaLnBrk="1" hangingPunct="1"/>
            <a:r>
              <a:rPr lang="ru-RU" sz="3000" b="1" dirty="0" smtClean="0"/>
              <a:t>ПОИСК И НАБОР ДОБРОВОЛЬЦЕВ</a:t>
            </a:r>
            <a:r>
              <a:rPr lang="ru-RU" sz="3000" dirty="0" smtClean="0"/>
              <a:t> 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76400"/>
            <a:ext cx="7010400" cy="44196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ru-RU" sz="2400" b="1" smtClean="0"/>
              <a:t>Где и как искать добровольцев? Дать заметку в местную газету? Или развернуть широкую рекламную кампанию в СМИ? Может быть, стоит обратиться к клиентам, партнерам, друзьям, родственникам? Может быть - в дружественные общественные организации?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ru-RU" sz="1000" b="1" smtClean="0"/>
          </a:p>
          <a:p>
            <a:pPr eaLnBrk="1" hangingPunct="1">
              <a:buClr>
                <a:schemeClr val="tx1"/>
              </a:buClr>
            </a:pPr>
            <a:r>
              <a:rPr lang="ru-RU" sz="2400" b="1" smtClean="0"/>
              <a:t>Привлекая добровольцев, необходимо определить, на каком этапе привлечения наша организация находится.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762000"/>
            <a:ext cx="7010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400" b="1" dirty="0" smtClean="0"/>
              <a:t>Рассмотрим основные формы и методы привлечения/набора добровольцев, и увидим, в каких случаях они будут наиболее эффективны.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200" b="1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400" b="1" dirty="0" smtClean="0"/>
              <a:t>Как видно из таблицы, при различных задачах набора, целесообразно использовать различные формы и методы.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/>
              <a:t>Не стоит давать широкую информацию в СМИ, если требуется три человека для работы на компьютере.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/>
              <a:t>Однако, если существуют особые требования к этим трем добровольцам и планируется конкурсный отбор, то это вполне возможно.</a:t>
            </a:r>
            <a:r>
              <a:rPr lang="ru-RU" sz="1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25" y="685800"/>
            <a:ext cx="6899275" cy="1295400"/>
          </a:xfrm>
        </p:spPr>
        <p:txBody>
          <a:bodyPr/>
          <a:lstStyle/>
          <a:p>
            <a:pPr eaLnBrk="1" hangingPunct="1"/>
            <a:r>
              <a:rPr lang="ru-RU" sz="2400" b="1" smtClean="0"/>
              <a:t>Привлечь людей к Вашей деятельности могут самые разнообразные возможности, открывающиеся для них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286000"/>
            <a:ext cx="70104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000" b="1" dirty="0" smtClean="0"/>
              <a:t>соучастие в достижении высоких целей,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000" b="1" dirty="0" smtClean="0"/>
              <a:t>возможности профессионального роста,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000" b="1" dirty="0" smtClean="0"/>
              <a:t>уход от одиночества,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000" b="1" dirty="0" smtClean="0"/>
              <a:t>приобретение новых знаний и навыков,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000" b="1" dirty="0" smtClean="0"/>
              <a:t>возможность проявить заботу, сострадание, милосердие,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000" b="1" dirty="0" smtClean="0"/>
              <a:t>необходимость быть нужным и полезным,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000" b="1" dirty="0" smtClean="0"/>
              <a:t>желание найти новых друзей и многое </a:t>
            </a:r>
            <a:r>
              <a:rPr lang="ru-RU" sz="2000" b="1" dirty="0" smtClean="0"/>
              <a:t>другое</a:t>
            </a:r>
            <a:r>
              <a:rPr lang="ru-RU" sz="2000" b="1" dirty="0" smtClean="0"/>
              <a:t>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определить эти возможности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и говорить о них с добровольцами.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7315200" cy="1371600"/>
          </a:xfrm>
        </p:spPr>
        <p:txBody>
          <a:bodyPr/>
          <a:lstStyle/>
          <a:p>
            <a:pPr eaLnBrk="1" hangingPunct="1"/>
            <a:r>
              <a:rPr lang="ru-RU" sz="3000" b="1" smtClean="0"/>
              <a:t>Кампания по набору добровольцев  - это ответственное событие 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80772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/>
              <a:t>Основные шаги:</a:t>
            </a:r>
            <a:r>
              <a:rPr lang="ru-RU" sz="32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2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b="1" dirty="0" smtClean="0"/>
              <a:t>Планирование добровольческих работ и вакансий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b="1" dirty="0" smtClean="0"/>
              <a:t>Изложение призыва (ключевое послание)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b="1" dirty="0" smtClean="0"/>
              <a:t>Поиск и набор добровольцев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b="1" dirty="0" smtClean="0"/>
              <a:t>Отбор добровольцев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b="1" dirty="0" smtClean="0"/>
              <a:t>Обеспечение гарантий работы добровольцев весь период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6553200" cy="14478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ВЫЯВЛЕНИЕ МОТИВАЦИЙ И ОТБОР ДОБРОВОЛЬЦЕВ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81200"/>
            <a:ext cx="7010400" cy="3810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ru-RU" b="1" smtClean="0"/>
              <a:t>Почему добровольцы работают в НКО? </a:t>
            </a:r>
          </a:p>
          <a:p>
            <a:pPr eaLnBrk="1" hangingPunct="1">
              <a:buClr>
                <a:schemeClr val="tx1"/>
              </a:buClr>
            </a:pPr>
            <a:r>
              <a:rPr lang="ru-RU" b="1" smtClean="0"/>
              <a:t>Почему они пришли именно в Вашу организацию? </a:t>
            </a:r>
          </a:p>
          <a:p>
            <a:pPr eaLnBrk="1" hangingPunct="1">
              <a:buClr>
                <a:schemeClr val="tx1"/>
              </a:buClr>
            </a:pPr>
            <a:r>
              <a:rPr lang="ru-RU" b="1" smtClean="0"/>
              <a:t>Каковы их мотивы участия в этой деятельности? </a:t>
            </a:r>
          </a:p>
          <a:p>
            <a:pPr eaLnBrk="1" hangingPunct="1">
              <a:buClr>
                <a:schemeClr val="tx1"/>
              </a:buClr>
            </a:pPr>
            <a:r>
              <a:rPr lang="ru-RU" b="1" smtClean="0"/>
              <a:t>Почему они готовы работать бесплатно?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95400"/>
            <a:ext cx="7010400" cy="36576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ru-RU" sz="2400" smtClean="0"/>
              <a:t>Каждым человеком движут собственные мотивы в соответствии с его жизненными ценностями и опытом. При этом основным мотивом деятельности людей всегда служит желание удовлетворить собственные потребности. Что Вы знаете о потребностях и мотивах людей, которые приходят в Вашу организацию? А что Вы знаете о мотивах работающих у Вас добровольцев? 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6477000" cy="1676400"/>
          </a:xfrm>
        </p:spPr>
        <p:txBody>
          <a:bodyPr/>
          <a:lstStyle/>
          <a:p>
            <a:pPr eaLnBrk="1" hangingPunct="1"/>
            <a:r>
              <a:rPr lang="ru-RU" smtClean="0"/>
              <a:t>Способами выявления мотиваций могут быть: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784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400" b="1" dirty="0" smtClean="0"/>
              <a:t>анкетирование,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200" b="1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400" b="1" dirty="0" smtClean="0"/>
              <a:t>тестирование,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000" b="1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400" b="1" dirty="0" smtClean="0"/>
              <a:t>экспертиза специалистов (например, психологов, социальных работников и педагогов).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/>
              <a:t>Определяйте способы выявления мотиваций людей, приемлемые для Вашей организации.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8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/>
              <a:t>Выявляя мотивации, Вы сможете более уверенно осуществлять отбор и, впоследствии, выстраивать взаимоотношения с добровольцами и достигать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/>
              <a:t>большей результативности в работе.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>Индивидуальное собеседование с добровольцем.</a:t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ru-RU" b="1" smtClean="0"/>
              <a:t>Любой отбор добровольцев начинается с собеседования </a:t>
            </a:r>
          </a:p>
          <a:p>
            <a:pPr>
              <a:buClr>
                <a:schemeClr val="tx1"/>
              </a:buClr>
            </a:pPr>
            <a:r>
              <a:rPr lang="ru-RU" b="1" smtClean="0"/>
              <a:t>Форма собеседования может быть индивидуальная и групповая. </a:t>
            </a:r>
          </a:p>
          <a:p>
            <a:pPr>
              <a:buClr>
                <a:schemeClr val="tx1"/>
              </a:buClr>
            </a:pPr>
            <a:r>
              <a:rPr lang="ru-RU" b="1" smtClean="0"/>
              <a:t>Для отбора добровольцев можно использовать и другие способы: наведение справок, просьба представить рекомендации, проба в работе и другие. 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791200" y="6248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none">
                <a:solidFill>
                  <a:srgbClr val="FFFF99"/>
                </a:solidFill>
              </a:rPr>
              <a:t>См. приложение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Формальное добровольчество</a:t>
            </a:r>
            <a:b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(Л. И. Якобсон, И.В. </a:t>
            </a:r>
            <a:r>
              <a:rPr lang="ru-RU" sz="27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Мерсиянова</a:t>
            </a:r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 др., 2011)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8713788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mtClean="0"/>
              <a:t>   Доля россиян, вовлеченных в деятельность организаций гражданского общества социальной направленности в качестве волонтеров, составляет 4,6%, среди них: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mtClean="0"/>
          </a:p>
          <a:p>
            <a:pPr eaLnBrk="1" hangingPunct="1">
              <a:lnSpc>
                <a:spcPct val="80000"/>
              </a:lnSpc>
            </a:pPr>
            <a:r>
              <a:rPr lang="ru-RU" altLang="ru-RU" smtClean="0"/>
              <a:t>каждый второй работает в спортивной или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mtClean="0"/>
              <a:t>   рекреационной организации (49%),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mtClean="0"/>
          </a:p>
          <a:p>
            <a:pPr eaLnBrk="1" hangingPunct="1">
              <a:lnSpc>
                <a:spcPct val="80000"/>
              </a:lnSpc>
            </a:pPr>
            <a:r>
              <a:rPr lang="ru-RU" altLang="ru-RU" smtClean="0"/>
              <a:t>примерно каждый четвертый — в музыкальной, художественной или образовательной организации (23%)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68313" y="1557338"/>
            <a:ext cx="8207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3200"/>
          </a:p>
          <a:p>
            <a:pPr algn="ctr"/>
            <a:endParaRPr lang="ru-RU" altLang="ru-RU" sz="3200"/>
          </a:p>
          <a:p>
            <a:pPr algn="ctr"/>
            <a:endParaRPr lang="ru-RU" altLang="ru-RU" sz="2400" b="1"/>
          </a:p>
          <a:p>
            <a:pPr algn="ctr"/>
            <a:endParaRPr lang="ru-RU" altLang="ru-RU" sz="2400"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19200"/>
            <a:ext cx="70104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ru-RU" sz="2400" b="1" smtClean="0"/>
              <a:t>Для разных сфер деятельности нужны люди с разными профессиональными и личностными качествами.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ru-RU" sz="2400" b="1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ru-RU" sz="900" b="1" smtClean="0"/>
          </a:p>
          <a:p>
            <a:pPr eaLnBrk="1" hangingPunct="1">
              <a:buClr>
                <a:schemeClr val="tx1"/>
              </a:buClr>
            </a:pPr>
            <a:r>
              <a:rPr lang="ru-RU" sz="2400" b="1" smtClean="0"/>
              <a:t>Если Вам необходимо осуществлять отбор добровольцев для каждого вида работ, стоит разрабатывать критерии отбора добровольцев в Вашей организации.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b="1" smtClean="0">
                <a:solidFill>
                  <a:schemeClr val="tx1"/>
                </a:solidFill>
              </a:rPr>
              <a:t>Отбор добровольцев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chemeClr val="folHlink"/>
                </a:solidFill>
              </a:rPr>
              <a:t>Предпочтения отдаются людям,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chemeClr val="folHlink"/>
                </a:solidFill>
              </a:rPr>
              <a:t>которые: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 b="1" smtClean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ru-RU" sz="2000" b="1" smtClean="0">
                <a:solidFill>
                  <a:schemeClr val="tx1"/>
                </a:solidFill>
              </a:rPr>
              <a:t>Осознанно сделали выбор в пользу добровольческой активности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600" b="1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ru-RU" sz="2000" b="1" smtClean="0">
                <a:solidFill>
                  <a:schemeClr val="tx1"/>
                </a:solidFill>
              </a:rPr>
              <a:t>Хотят помогать другим людям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600" b="1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ru-RU" sz="2000" b="1" smtClean="0">
                <a:solidFill>
                  <a:schemeClr val="tx1"/>
                </a:solidFill>
              </a:rPr>
              <a:t>Жизнелюбивы и жизнерадостны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600" b="1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ru-RU" sz="2000" b="1" smtClean="0">
                <a:solidFill>
                  <a:schemeClr val="tx1"/>
                </a:solidFill>
              </a:rPr>
              <a:t>Честны, ответственны, им можно доверять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600" b="1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ru-RU" sz="2000" b="1" smtClean="0">
                <a:solidFill>
                  <a:schemeClr val="tx1"/>
                </a:solidFill>
              </a:rPr>
              <a:t>Имеют хорошее физическое состояние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600" b="1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ru-RU" sz="2000" b="1" smtClean="0">
                <a:solidFill>
                  <a:schemeClr val="tx1"/>
                </a:solidFill>
              </a:rPr>
              <a:t>Дружелюбны и коммуникабельны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600" b="1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ru-RU" sz="2000" b="1" smtClean="0">
                <a:solidFill>
                  <a:schemeClr val="tx1"/>
                </a:solidFill>
              </a:rPr>
              <a:t>Имеют опыт общения и работы с разными людьми</a:t>
            </a:r>
          </a:p>
          <a:p>
            <a:pPr>
              <a:lnSpc>
                <a:spcPct val="80000"/>
              </a:lnSpc>
            </a:pPr>
            <a:endParaRPr lang="ru-RU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990600"/>
            <a:ext cx="7010400" cy="4800600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>
              <a:buClr>
                <a:schemeClr val="tx1"/>
              </a:buClr>
            </a:pPr>
            <a:r>
              <a:rPr lang="ru-RU" sz="2400" smtClean="0"/>
              <a:t>Любой человек может стать волонтером. Важно найти нужного добровольца для конкретной работы и нужную работу для конкретного человека.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buClr>
                <a:schemeClr val="tx1"/>
              </a:buClr>
            </a:pPr>
            <a:r>
              <a:rPr lang="ru-RU" sz="2400" smtClean="0"/>
              <a:t>Поэтому необходимо сформировать точные или примерные критерии отбора добровольцев.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buClr>
                <a:schemeClr val="tx1"/>
              </a:buClr>
            </a:pPr>
            <a:r>
              <a:rPr lang="ru-RU" sz="2400" smtClean="0"/>
              <a:t>Если человек не будет востребован в Вашей организации, предложите ему познакомиться с другой организацией, направьте его в Добровольческий Центр/Агентство.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934200" cy="16002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ИНФОРМИРОВАНИЕ И ОРИЕНТИРОВАНИЕ ДОБРОВОЛЬЦЕВ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b="1" dirty="0" smtClean="0"/>
              <a:t>Что необходимо узнать новому добровольцу о Вашей организации?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000" b="1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b="1" dirty="0" smtClean="0"/>
              <a:t>Как помочь добровольцу разобраться в целях, задачах и методах, в программах и проектах Вашей организации, в ее правилах и стандартах работы, в том, кто за что отвечает? </a:t>
            </a:r>
          </a:p>
          <a:p>
            <a:pPr eaLnBrk="1" hangingPunct="1">
              <a:lnSpc>
                <a:spcPct val="90000"/>
              </a:lnSpc>
            </a:pPr>
            <a:endParaRPr lang="ru-RU" sz="24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При этом и Вам и добровольцу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необходимо выбрать наиболее подходящую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для него сферу активности.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86600" cy="1066800"/>
          </a:xfrm>
        </p:spPr>
        <p:txBody>
          <a:bodyPr/>
          <a:lstStyle/>
          <a:p>
            <a:pPr eaLnBrk="1" hangingPunct="1"/>
            <a:r>
              <a:rPr lang="ru-RU" sz="2800" b="1" smtClean="0"/>
              <a:t>Какую информацию предоставлять добровольцам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848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000" b="1" smtClean="0"/>
              <a:t>Как недостаточность информации, так и информационный шквал могут оттолкнуть нового добровольца. Как определить, что необходимо в первую очередь, а что может подождать?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800" b="1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000" b="1" smtClean="0"/>
              <a:t>Разным группам добровольцев требуется различный объем и содержание информации. При этом должна существовать базовая информация, которая необходима всем группам добровольцев, например, Миссия организации.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800" b="1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000" b="1" smtClean="0"/>
              <a:t>Целесообразно формировать специальные пакеты информации, ориентированной на различные группы добровольцев. 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7086600" cy="1143000"/>
          </a:xfrm>
        </p:spPr>
        <p:txBody>
          <a:bodyPr/>
          <a:lstStyle/>
          <a:p>
            <a:pPr eaLnBrk="1" hangingPunct="1"/>
            <a:r>
              <a:rPr lang="ru-RU" sz="3200" b="1" smtClean="0"/>
              <a:t>Методы ориентирования добровольцев: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8001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b="1" smtClean="0"/>
              <a:t>Представление сотрудникам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b="1" smtClean="0"/>
              <a:t>Беседы с сотрудниками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b="1" smtClean="0"/>
              <a:t>Беседы с добровольцами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b="1" smtClean="0"/>
              <a:t>Ознакомление со специальной литературой и информационными материалами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b="1" smtClean="0"/>
              <a:t>Вводный курс/ознакомительный тренинг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b="1" smtClean="0"/>
              <a:t>Обучение и повышение квалификации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b="1" smtClean="0"/>
              <a:t>Привлечение к участию в мероприятиях, в т.ч. неформальных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b="1" smtClean="0"/>
              <a:t>Традиционный акт «принятия в добровольцы» </a:t>
            </a:r>
          </a:p>
          <a:p>
            <a:pPr eaLnBrk="1" hangingPunct="1">
              <a:lnSpc>
                <a:spcPct val="90000"/>
              </a:lnSpc>
            </a:pPr>
            <a:endParaRPr 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62000"/>
            <a:ext cx="7010400" cy="5105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ru-RU" b="1" dirty="0" smtClean="0"/>
          </a:p>
          <a:p>
            <a:pPr eaLnBrk="1" hangingPunct="1">
              <a:buClr>
                <a:schemeClr val="tx1"/>
              </a:buClr>
            </a:pPr>
            <a:r>
              <a:rPr lang="ru-RU" b="1" dirty="0" smtClean="0"/>
              <a:t>Значительную роль в процессе привлечения добровольцев в организацию играет организатор/координатор добровольной работы. </a:t>
            </a:r>
          </a:p>
          <a:p>
            <a:pPr eaLnBrk="1" hangingPunct="1">
              <a:buClr>
                <a:schemeClr val="tx1"/>
              </a:buClr>
            </a:pPr>
            <a:endParaRPr lang="ru-RU" b="1" dirty="0" smtClean="0"/>
          </a:p>
          <a:p>
            <a:pPr eaLnBrk="1" hangingPunct="1">
              <a:buClr>
                <a:schemeClr val="tx1"/>
              </a:buClr>
            </a:pPr>
            <a:r>
              <a:rPr lang="ru-RU" b="1" dirty="0" smtClean="0"/>
              <a:t>Он обязательно должен обладать определенными личностными качествами и получить соответствующую квалификацию.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none" dirty="0" smtClean="0"/>
              <a:t>Международный Форум «Доброволец России 2014»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A9B5C-D9D7-42D5-9A12-06E9E4D2B9BA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6002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b="1" u="none" dirty="0" smtClean="0"/>
              <a:t>26-28 ноября в Перми пройдет Международный Форум «Доброволец России 2014»</a:t>
            </a:r>
            <a:endParaRPr lang="ru-RU" u="none" dirty="0" smtClean="0"/>
          </a:p>
          <a:p>
            <a:pPr indent="358775" algn="just"/>
            <a:r>
              <a:rPr lang="ru-RU" u="none" dirty="0" smtClean="0"/>
              <a:t>Форум в очередной раз выступит экспертной и коммуникативной площадкой для представителей гражданского общества, органов власти, СМИ, бизнеса. </a:t>
            </a:r>
          </a:p>
          <a:p>
            <a:pPr indent="358775" algn="just"/>
            <a:r>
              <a:rPr lang="ru-RU" u="none" dirty="0" smtClean="0"/>
              <a:t>Круг обсуждаемых вопросов включает темы развития добровольчества, благотворительной деятельности, социального предпринимательства, социальной рекламы, продвижения гражданских инициатив, корпоративного добровольчества и др. </a:t>
            </a:r>
          </a:p>
          <a:p>
            <a:pPr indent="358775" algn="just"/>
            <a:r>
              <a:rPr lang="ru-RU" u="none" dirty="0" smtClean="0"/>
              <a:t>С 2012 года Форум  «Доброволец России» является общенациональной площадкой, на которой определяются векторы развития, формируется «дорожная карта», складываются партнерские отношения.</a:t>
            </a:r>
          </a:p>
          <a:p>
            <a:pPr indent="358775" algn="just"/>
            <a:r>
              <a:rPr lang="ru-RU" u="none" dirty="0" smtClean="0"/>
              <a:t>Участниками Форума станут более 1000 человек более чем 60 регионов России, к участию в мероприятиях форума приглашены эксперты из 20 стран мира.</a:t>
            </a:r>
          </a:p>
          <a:p>
            <a:pPr indent="358775" algn="just"/>
            <a:r>
              <a:rPr lang="ru-RU" u="none" dirty="0" smtClean="0"/>
              <a:t>Регистрация на Форум проходит на сайте </a:t>
            </a:r>
            <a:r>
              <a:rPr lang="ru-RU" u="none" dirty="0" err="1" smtClean="0">
                <a:hlinkClick r:id="rId2"/>
              </a:rPr>
              <a:t>www.dobrovolec-rf.ru</a:t>
            </a:r>
            <a:endParaRPr lang="ru-RU" u="non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8931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Формальное добровольчество</a:t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(Л. И. Якобсон, И.В. </a:t>
            </a:r>
            <a:r>
              <a:rPr lang="ru-RU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Мерсиянова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 др., 2011)</a:t>
            </a:r>
            <a:endParaRPr lang="ru-RU" sz="32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89138"/>
            <a:ext cx="8713788" cy="467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mtClean="0"/>
              <a:t> 53% - женщины, 47% - мужчины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mtClean="0"/>
          </a:p>
          <a:p>
            <a:pPr eaLnBrk="1" hangingPunct="1">
              <a:lnSpc>
                <a:spcPct val="80000"/>
              </a:lnSpc>
            </a:pPr>
            <a:r>
              <a:rPr lang="ru-RU" altLang="ru-RU" smtClean="0"/>
              <a:t> до 25 лет – 22%, от 31-45 лет – 37%, старше 60 лет – 23%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mtClean="0"/>
          </a:p>
          <a:p>
            <a:pPr eaLnBrk="1" hangingPunct="1">
              <a:lnSpc>
                <a:spcPct val="80000"/>
              </a:lnSpc>
            </a:pPr>
            <a:r>
              <a:rPr lang="ru-RU" altLang="ru-RU" smtClean="0"/>
              <a:t>С высшим образованием – 60%</a:t>
            </a:r>
          </a:p>
          <a:p>
            <a:pPr eaLnBrk="1" hangingPunct="1">
              <a:lnSpc>
                <a:spcPct val="80000"/>
              </a:lnSpc>
            </a:pPr>
            <a:endParaRPr lang="ru-RU" altLang="ru-RU" smtClean="0"/>
          </a:p>
          <a:p>
            <a:pPr eaLnBrk="1" hangingPunct="1">
              <a:lnSpc>
                <a:spcPct val="80000"/>
              </a:lnSpc>
            </a:pPr>
            <a:r>
              <a:rPr lang="ru-RU" altLang="ru-RU" b="1" smtClean="0"/>
              <a:t>Мотивы:</a:t>
            </a:r>
            <a:r>
              <a:rPr lang="ru-RU" altLang="ru-RU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польза людям (61%),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нравится круг общения (37%),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участие в общественной жизни (27%),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расширение кругозора (23%)</a:t>
            </a:r>
          </a:p>
          <a:p>
            <a:pPr eaLnBrk="1" hangingPunct="1">
              <a:lnSpc>
                <a:spcPct val="80000"/>
              </a:lnSpc>
            </a:pPr>
            <a:endParaRPr lang="ru-RU" altLang="ru-RU" smtClean="0"/>
          </a:p>
          <a:p>
            <a:pPr eaLnBrk="1" hangingPunct="1">
              <a:lnSpc>
                <a:spcPct val="80000"/>
              </a:lnSpc>
            </a:pPr>
            <a:endParaRPr lang="ru-RU" altLang="ru-RU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8313" y="1557338"/>
            <a:ext cx="8207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3200"/>
          </a:p>
          <a:p>
            <a:pPr algn="ctr"/>
            <a:endParaRPr lang="ru-RU" altLang="ru-RU" sz="3200"/>
          </a:p>
          <a:p>
            <a:pPr algn="ctr"/>
            <a:endParaRPr lang="ru-RU" altLang="ru-RU" sz="2400" b="1"/>
          </a:p>
          <a:p>
            <a:pPr algn="ctr"/>
            <a:endParaRPr lang="ru-RU" altLang="ru-RU"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19200"/>
            <a:ext cx="7924800" cy="41148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</a:pPr>
            <a:r>
              <a:rPr lang="ru-RU" sz="2200" dirty="0" smtClean="0"/>
              <a:t> В общественных и некоммерческих организациях область работы с добровольцами имеет существенные особенности и отличия от области управления персоналом. </a:t>
            </a:r>
            <a:endParaRPr lang="en-US" sz="2200" dirty="0" smtClean="0"/>
          </a:p>
          <a:p>
            <a:pPr eaLnBrk="1" hangingPunct="1">
              <a:buClr>
                <a:schemeClr val="tx1"/>
              </a:buClr>
            </a:pPr>
            <a:r>
              <a:rPr lang="ru-RU" sz="2200" dirty="0" smtClean="0"/>
              <a:t>Прежде всего, эти особенности касаются методов привлечения и мотивирования, методов управления и организации их труда.</a:t>
            </a:r>
          </a:p>
          <a:p>
            <a:pPr eaLnBrk="1" hangingPunct="1">
              <a:buClr>
                <a:schemeClr val="tx1"/>
              </a:buClr>
            </a:pPr>
            <a:r>
              <a:rPr lang="ru-RU" sz="2200" dirty="0" smtClean="0"/>
              <a:t>Часто руководители НКО и организаторы добровольной работы говорят: "Привлечь добровольцев очень не просто! Если и находим людей, то, зачастую это оказываются не те люди, которые нужны нашей организации. А те, которые нужны, быстро уходят и мы не можем их удержать!"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14400"/>
            <a:ext cx="8001000" cy="4572000"/>
          </a:xfrm>
        </p:spPr>
        <p:txBody>
          <a:bodyPr/>
          <a:lstStyle/>
          <a:p>
            <a:pPr eaLnBrk="1" hangingPunct="1"/>
            <a:endParaRPr lang="ru-RU" sz="2200" dirty="0" smtClean="0"/>
          </a:p>
          <a:p>
            <a:pPr eaLnBrk="1" hangingPunct="1"/>
            <a:endParaRPr lang="ru-RU" sz="2200" dirty="0" smtClean="0"/>
          </a:p>
          <a:p>
            <a:pPr eaLnBrk="1" hangingPunct="1">
              <a:buClr>
                <a:schemeClr val="tx1"/>
              </a:buClr>
            </a:pPr>
            <a:r>
              <a:rPr lang="ru-RU" sz="2200" dirty="0" smtClean="0"/>
              <a:t>Наиболее успешные организации выстраивают свою систему ценностей и культуры, привлекающую добровольцев в организацию и одновременно, создают поддерживающую организационную структуру работы с добровольцами.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200" dirty="0" smtClean="0"/>
          </a:p>
          <a:p>
            <a:pPr eaLnBrk="1" hangingPunct="1">
              <a:buClr>
                <a:schemeClr val="tx1"/>
              </a:buClr>
            </a:pPr>
            <a:r>
              <a:rPr lang="ru-RU" sz="2200" dirty="0" smtClean="0"/>
              <a:t>Они это делают потому, что понимают, что будущее дело во многом зависит от добровольцев, которых они привлекли и от обстановки, созданной для их работы...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7086600" cy="1125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Три основные задачи добровольческих НКО:</a:t>
            </a:r>
            <a:r>
              <a:rPr lang="ru-RU" sz="3500" dirty="0" smtClean="0"/>
              <a:t> </a:t>
            </a:r>
            <a:br>
              <a:rPr lang="ru-RU" sz="3500" dirty="0" smtClean="0"/>
            </a:br>
            <a:endParaRPr lang="ru-RU" sz="3500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848600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b="1" dirty="0" smtClean="0"/>
              <a:t>привлечь нужных добровольцев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000" b="1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b="1" dirty="0" smtClean="0"/>
              <a:t>сделать работу добровольцев максимально полезной для клиентов организации и объектов ее работы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000" b="1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b="1" dirty="0" smtClean="0"/>
              <a:t>сделать работу добровольцев максимально комфортной и позитивной для них самих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4582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400" dirty="0" smtClean="0"/>
              <a:t>Сегодня в России уже довольно много организаций, привлекающих добровольцев для своей деятельности и для деятельности партнерских, или дружественных организаций.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400" dirty="0" smtClean="0"/>
              <a:t>Есть немало  добровольческих центров, предоставляющих услуги по привлечению добровольцев другим НКО. 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ru-RU" sz="24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400" dirty="0" smtClean="0"/>
              <a:t>К </a:t>
            </a:r>
            <a:r>
              <a:rPr lang="ru-RU" sz="2400" dirty="0" smtClean="0"/>
              <a:t>сожалению,  полноценно действующих добровольческих центров (имеются ввиду те, которые предоставляют полный набор услуг по соединению интересов людей и потребностей организаций, оказывают системную гарантированную поддержку добровольчества и продвигают идеи добровольчества в общество) пока единицы...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7086600" cy="1125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Российский опыт</a:t>
            </a:r>
            <a:r>
              <a:rPr lang="ru-RU" sz="3500" dirty="0" smtClean="0"/>
              <a:t> </a:t>
            </a: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00800" cy="1049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1"/>
                </a:solidFill>
              </a:rPr>
              <a:t>ПЛАНИРОВАНИЕ ДОБРОВОЛЬЧЕСКИХ РАБОТ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01000" cy="4876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dirty="0" smtClean="0"/>
              <a:t>Планирование при работе с добровольцами – важнейший элемент работы, придающий устойчивость организации в области управления человеческими ресурсами.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dirty="0" smtClean="0"/>
              <a:t>По сути, планирование добровольческих работ – это фундамент, на котором Вы построите все здание добровольчества в Вашей организации.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dirty="0" smtClean="0"/>
              <a:t>Осуществляя планирование на этапе привлечения добровольцев, Вы значительно уменьшите неоправданные ожидания персонала и добровольцев.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dirty="0" smtClean="0"/>
              <a:t>Работа Вашей команды в части планирования организации работы с добровольцами будет обязательно вознаграждена качеством работы Ваших добровольцев и постоянством их состава.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2951</Words>
  <Application>Microsoft Office PowerPoint</Application>
  <PresentationFormat>Экран (4:3)</PresentationFormat>
  <Paragraphs>466</Paragraphs>
  <Slides>37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Wingdings</vt:lpstr>
      <vt:lpstr>Times New Roman</vt:lpstr>
      <vt:lpstr>Тема Office</vt:lpstr>
      <vt:lpstr> </vt:lpstr>
      <vt:lpstr>Добровольчество (Л. Саламон, С. Соколовски, М. Хэдокк, 2011)</vt:lpstr>
      <vt:lpstr>Формальное добровольчество (Л. И. Якобсон, И.В. Мерсиянова и др., 2011)</vt:lpstr>
      <vt:lpstr>Формальное добровольчество (Л. И. Якобсон, И.В. Мерсиянова и др., 2011)</vt:lpstr>
      <vt:lpstr>Слайд 5</vt:lpstr>
      <vt:lpstr>Слайд 6</vt:lpstr>
      <vt:lpstr> Три основные задачи добровольческих НКО:  </vt:lpstr>
      <vt:lpstr> Российский опыт  </vt:lpstr>
      <vt:lpstr>ПЛАНИРОВАНИЕ ДОБРОВОЛЬЧЕСКИХ РАБОТ</vt:lpstr>
      <vt:lpstr>   Важные вопросы</vt:lpstr>
      <vt:lpstr>   Задача для ОМС</vt:lpstr>
      <vt:lpstr>При планировании добровольческих работ лидерам организации необходимо увидеть и определить:</vt:lpstr>
      <vt:lpstr> На этапе подготовки персонала к приходу добровольцев существует  два важных компонента: </vt:lpstr>
      <vt:lpstr>Слайд 14</vt:lpstr>
      <vt:lpstr>Слайд 15</vt:lpstr>
      <vt:lpstr>ФОРМИРОВАНИЕ ДОБРОВОЛЬЧЕСКИХ ВАКАНСИЙ</vt:lpstr>
      <vt:lpstr>  Пример рабочей таблицы:</vt:lpstr>
      <vt:lpstr>Описание добровольческих вакансий</vt:lpstr>
      <vt:lpstr>Ключевое послание для добровольцев</vt:lpstr>
      <vt:lpstr>Способы привлечения добровольцев</vt:lpstr>
      <vt:lpstr>Этапы привлечения добровольческих ресурсов в НКО:</vt:lpstr>
      <vt:lpstr>ПОИСК И НАБОР ДОБРОВОЛЬЦЕВ </vt:lpstr>
      <vt:lpstr>Слайд 23</vt:lpstr>
      <vt:lpstr>Привлечь людей к Вашей деятельности могут самые разнообразные возможности, открывающиеся для них</vt:lpstr>
      <vt:lpstr>Кампания по набору добровольцев  - это ответственное событие </vt:lpstr>
      <vt:lpstr>ВЫЯВЛЕНИЕ МОТИВАЦИЙ И ОТБОР ДОБРОВОЛЬЦЕВ</vt:lpstr>
      <vt:lpstr>Слайд 27</vt:lpstr>
      <vt:lpstr>Способами выявления мотиваций могут быть:</vt:lpstr>
      <vt:lpstr> Индивидуальное собеседование с добровольцем. </vt:lpstr>
      <vt:lpstr>Слайд 30</vt:lpstr>
      <vt:lpstr>Отбор добровольцев</vt:lpstr>
      <vt:lpstr>Слайд 32</vt:lpstr>
      <vt:lpstr>ИНФОРМИРОВАНИЕ И ОРИЕНТИРОВАНИЕ ДОБРОВОЛЬЦЕВ</vt:lpstr>
      <vt:lpstr>Какую информацию предоставлять добровольцам</vt:lpstr>
      <vt:lpstr>Методы ориентирования добровольцев:</vt:lpstr>
      <vt:lpstr>Слайд 36</vt:lpstr>
      <vt:lpstr>Международный Форум «Доброволец России 2014»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Надежда</dc:creator>
  <cp:lastModifiedBy>Надежда</cp:lastModifiedBy>
  <cp:revision>70</cp:revision>
  <cp:lastPrinted>1601-01-01T00:00:00Z</cp:lastPrinted>
  <dcterms:created xsi:type="dcterms:W3CDTF">1601-01-01T00:00:00Z</dcterms:created>
  <dcterms:modified xsi:type="dcterms:W3CDTF">2014-10-24T19:54:29Z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